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65" r:id="rId6"/>
    <p:sldId id="278" r:id="rId7"/>
    <p:sldId id="266" r:id="rId8"/>
    <p:sldId id="273" r:id="rId9"/>
    <p:sldId id="279" r:id="rId10"/>
    <p:sldId id="275" r:id="rId11"/>
    <p:sldId id="274" r:id="rId12"/>
    <p:sldId id="280" r:id="rId13"/>
    <p:sldId id="271" r:id="rId14"/>
  </p:sldIdLst>
  <p:sldSz cx="18288000" cy="10287000"/>
  <p:notesSz cx="6858000" cy="9144000"/>
  <p:embeddedFontLst>
    <p:embeddedFont>
      <p:font typeface="Arial Bold" panose="020B0704020202020204" pitchFamily="34" charset="0"/>
      <p:regular r:id="rId16"/>
      <p:bold r:id="rId17"/>
    </p:embeddedFont>
    <p:embeddedFont>
      <p:font typeface="League Sparta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954" y="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CDC73-ACD5-44BD-84F3-7955FA95C935}" type="datetimeFigureOut">
              <a:rPr lang="en-GB" smtClean="0"/>
              <a:t>27/02/2026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6B3D6-ABD7-4D6D-A5B4-6922720CDF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6B3D6-ABD7-4D6D-A5B4-6922720CDF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47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.sv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hyperlink" Target="mailto:customer.services@stroud.gov.u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8.sv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svg"/><Relationship Id="rId7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10" Type="http://schemas.openxmlformats.org/officeDocument/2006/relationships/image" Target="../media/image18.jpg"/><Relationship Id="rId4" Type="http://schemas.openxmlformats.org/officeDocument/2006/relationships/image" Target="../media/image9.pn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0.jpg"/><Relationship Id="rId5" Type="http://schemas.openxmlformats.org/officeDocument/2006/relationships/image" Target="../media/image9.png"/><Relationship Id="rId10" Type="http://schemas.openxmlformats.org/officeDocument/2006/relationships/image" Target="../media/image19.jpeg"/><Relationship Id="rId4" Type="http://schemas.openxmlformats.org/officeDocument/2006/relationships/image" Target="../media/image8.sv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1.png"/><Relationship Id="rId7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32494" y="-246595"/>
            <a:ext cx="208874" cy="1078019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AutoShape 3"/>
          <p:cNvSpPr/>
          <p:nvPr/>
        </p:nvSpPr>
        <p:spPr>
          <a:xfrm>
            <a:off x="14446632" y="-246595"/>
            <a:ext cx="208874" cy="1078019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AutoShape 4"/>
          <p:cNvSpPr/>
          <p:nvPr/>
        </p:nvSpPr>
        <p:spPr>
          <a:xfrm>
            <a:off x="3841368" y="-246595"/>
            <a:ext cx="10605264" cy="10780190"/>
          </a:xfrm>
          <a:prstGeom prst="rect">
            <a:avLst/>
          </a:prstGeom>
          <a:solidFill>
            <a:srgbClr val="008C82">
              <a:alpha val="80784"/>
            </a:srgb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AutoShape 5"/>
          <p:cNvSpPr/>
          <p:nvPr/>
        </p:nvSpPr>
        <p:spPr>
          <a:xfrm>
            <a:off x="5897880" y="6263560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16718395" y="572199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3" y="0"/>
                </a:lnTo>
                <a:lnTo>
                  <a:pt x="995643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568979" y="8770635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2" y="0"/>
                </a:lnTo>
                <a:lnTo>
                  <a:pt x="995642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-1927124" y="-210752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Freeform 9"/>
          <p:cNvSpPr/>
          <p:nvPr/>
        </p:nvSpPr>
        <p:spPr>
          <a:xfrm>
            <a:off x="14918028" y="8729325"/>
            <a:ext cx="2796011" cy="1057950"/>
          </a:xfrm>
          <a:custGeom>
            <a:avLst/>
            <a:gdLst/>
            <a:ahLst/>
            <a:cxnLst/>
            <a:rect l="l" t="t" r="r" b="b"/>
            <a:pathLst>
              <a:path w="2796011" h="1057950">
                <a:moveTo>
                  <a:pt x="0" y="0"/>
                </a:moveTo>
                <a:lnTo>
                  <a:pt x="2796010" y="0"/>
                </a:lnTo>
                <a:lnTo>
                  <a:pt x="2796010" y="1057950"/>
                </a:lnTo>
                <a:lnTo>
                  <a:pt x="0" y="1057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>
            <a:off x="0" y="-95250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TextBox 11"/>
          <p:cNvSpPr txBox="1"/>
          <p:nvPr/>
        </p:nvSpPr>
        <p:spPr>
          <a:xfrm>
            <a:off x="3432189" y="3482815"/>
            <a:ext cx="11423621" cy="247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9"/>
              </a:lnSpc>
            </a:pPr>
            <a:r>
              <a:rPr lang="en-US" sz="9999" dirty="0">
                <a:solidFill>
                  <a:srgbClr val="FFFFFF"/>
                </a:solidFill>
                <a:latin typeface="League Spartan"/>
              </a:rPr>
              <a:t>Developer Contributions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48283" y="6612490"/>
            <a:ext cx="8591434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</a:rPr>
              <a:t>Thursday 26</a:t>
            </a:r>
            <a:r>
              <a:rPr lang="en-US" sz="3000" baseline="30000" dirty="0">
                <a:solidFill>
                  <a:srgbClr val="FFFFFF"/>
                </a:solidFill>
                <a:latin typeface="Arial"/>
              </a:rPr>
              <a:t>th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February, 6pm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32494" y="-246595"/>
            <a:ext cx="208874" cy="1078019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AutoShape 3"/>
          <p:cNvSpPr/>
          <p:nvPr/>
        </p:nvSpPr>
        <p:spPr>
          <a:xfrm>
            <a:off x="14446632" y="-246595"/>
            <a:ext cx="208874" cy="1078019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AutoShape 4"/>
          <p:cNvSpPr/>
          <p:nvPr/>
        </p:nvSpPr>
        <p:spPr>
          <a:xfrm>
            <a:off x="3841368" y="-246595"/>
            <a:ext cx="10605264" cy="10780190"/>
          </a:xfrm>
          <a:prstGeom prst="rect">
            <a:avLst/>
          </a:prstGeom>
          <a:solidFill>
            <a:srgbClr val="008C82">
              <a:alpha val="80784"/>
            </a:srgb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16718395" y="572199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3" y="0"/>
                </a:lnTo>
                <a:lnTo>
                  <a:pt x="995643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568979" y="8770635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2" y="0"/>
                </a:lnTo>
                <a:lnTo>
                  <a:pt x="995642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-1927124" y="-210752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14918028" y="8729325"/>
            <a:ext cx="2796011" cy="1057950"/>
          </a:xfrm>
          <a:custGeom>
            <a:avLst/>
            <a:gdLst/>
            <a:ahLst/>
            <a:cxnLst/>
            <a:rect l="l" t="t" r="r" b="b"/>
            <a:pathLst>
              <a:path w="2796011" h="1057950">
                <a:moveTo>
                  <a:pt x="0" y="0"/>
                </a:moveTo>
                <a:lnTo>
                  <a:pt x="2796010" y="0"/>
                </a:lnTo>
                <a:lnTo>
                  <a:pt x="2796010" y="1057950"/>
                </a:lnTo>
                <a:lnTo>
                  <a:pt x="0" y="1057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Freeform 9"/>
          <p:cNvSpPr/>
          <p:nvPr/>
        </p:nvSpPr>
        <p:spPr>
          <a:xfrm>
            <a:off x="-941507" y="-1626046"/>
            <a:ext cx="20226900" cy="13484600"/>
          </a:xfrm>
          <a:custGeom>
            <a:avLst/>
            <a:gdLst/>
            <a:ahLst/>
            <a:cxnLst/>
            <a:rect l="l" t="t" r="r" b="b"/>
            <a:pathLst>
              <a:path w="20226900" h="13484600">
                <a:moveTo>
                  <a:pt x="0" y="0"/>
                </a:moveTo>
                <a:lnTo>
                  <a:pt x="20226900" y="0"/>
                </a:lnTo>
                <a:lnTo>
                  <a:pt x="20226900" y="13484600"/>
                </a:lnTo>
                <a:lnTo>
                  <a:pt x="0" y="13484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10"/>
          <p:cNvGrpSpPr/>
          <p:nvPr/>
        </p:nvGrpSpPr>
        <p:grpSpPr>
          <a:xfrm>
            <a:off x="3841368" y="-246595"/>
            <a:ext cx="11076660" cy="10780190"/>
            <a:chOff x="0" y="0"/>
            <a:chExt cx="14768880" cy="14373586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4140352" cy="14373586"/>
            </a:xfrm>
            <a:prstGeom prst="rect">
              <a:avLst/>
            </a:prstGeom>
            <a:solidFill>
              <a:srgbClr val="008C82">
                <a:alpha val="80784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23901" y="2413953"/>
              <a:ext cx="11142809" cy="1368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53"/>
                </a:lnSpc>
              </a:pPr>
              <a:r>
                <a:rPr lang="en-US" sz="7580" dirty="0">
                  <a:solidFill>
                    <a:srgbClr val="FFFFFF"/>
                  </a:solidFill>
                  <a:latin typeface="League Spartan"/>
                </a:rPr>
                <a:t>GET IN TOUCH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28692" y="5526981"/>
              <a:ext cx="893357" cy="628700"/>
            </a:xfrm>
            <a:custGeom>
              <a:avLst/>
              <a:gdLst/>
              <a:ahLst/>
              <a:cxnLst/>
              <a:rect l="l" t="t" r="r" b="b"/>
              <a:pathLst>
                <a:path w="893357" h="628700">
                  <a:moveTo>
                    <a:pt x="0" y="0"/>
                  </a:moveTo>
                  <a:lnTo>
                    <a:pt x="893357" y="0"/>
                  </a:lnTo>
                  <a:lnTo>
                    <a:pt x="893357" y="628701"/>
                  </a:lnTo>
                  <a:lnTo>
                    <a:pt x="0" y="628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62563" y="10075134"/>
              <a:ext cx="1025615" cy="1025618"/>
            </a:xfrm>
            <a:custGeom>
              <a:avLst/>
              <a:gdLst/>
              <a:ahLst/>
              <a:cxnLst/>
              <a:rect l="l" t="t" r="r" b="b"/>
              <a:pathLst>
                <a:path w="1025615" h="1025618">
                  <a:moveTo>
                    <a:pt x="0" y="0"/>
                  </a:moveTo>
                  <a:lnTo>
                    <a:pt x="1025615" y="0"/>
                  </a:lnTo>
                  <a:lnTo>
                    <a:pt x="1025615" y="1025618"/>
                  </a:lnTo>
                  <a:lnTo>
                    <a:pt x="0" y="102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45575" y="8584509"/>
              <a:ext cx="859590" cy="859590"/>
            </a:xfrm>
            <a:custGeom>
              <a:avLst/>
              <a:gdLst/>
              <a:ahLst/>
              <a:cxnLst/>
              <a:rect l="l" t="t" r="r" b="b"/>
              <a:pathLst>
                <a:path w="859590" h="859590">
                  <a:moveTo>
                    <a:pt x="0" y="0"/>
                  </a:moveTo>
                  <a:lnTo>
                    <a:pt x="859591" y="0"/>
                  </a:lnTo>
                  <a:lnTo>
                    <a:pt x="859591" y="859590"/>
                  </a:lnTo>
                  <a:lnTo>
                    <a:pt x="0" y="859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800" b="-800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467006" y="6786717"/>
              <a:ext cx="816729" cy="1166756"/>
            </a:xfrm>
            <a:custGeom>
              <a:avLst/>
              <a:gdLst/>
              <a:ahLst/>
              <a:cxnLst/>
              <a:rect l="l" t="t" r="r" b="b"/>
              <a:pathLst>
                <a:path w="816729" h="1166756">
                  <a:moveTo>
                    <a:pt x="0" y="0"/>
                  </a:moveTo>
                  <a:lnTo>
                    <a:pt x="816729" y="0"/>
                  </a:lnTo>
                  <a:lnTo>
                    <a:pt x="816729" y="1166756"/>
                  </a:lnTo>
                  <a:lnTo>
                    <a:pt x="0" y="1166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189911" y="5412681"/>
              <a:ext cx="9069543" cy="72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16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chemeClr val="bg1"/>
                  </a:solidFill>
                  <a:latin typeface="Arial Medium"/>
                  <a:hlinkClick r:id="rId16" tooltip="mailto:customer.services@stroud.gov.u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cil@stroud.gov.uk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175768" y="8585654"/>
              <a:ext cx="9088015" cy="72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16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Arial Medium"/>
                </a:rPr>
                <a:t>01453 766321</a:t>
              </a:r>
              <a:endParaRPr lang="en-US" sz="5000" dirty="0">
                <a:solidFill>
                  <a:srgbClr val="FFFFFF"/>
                </a:solidFill>
                <a:highlight>
                  <a:srgbClr val="FFFF00"/>
                </a:highlight>
                <a:latin typeface="Arial Medium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189911" y="6941445"/>
              <a:ext cx="11578969" cy="658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4116"/>
                </a:lnSpc>
                <a:spcBef>
                  <a:spcPct val="0"/>
                </a:spcBef>
              </a:pPr>
              <a:r>
                <a:rPr lang="en-US" sz="3400" dirty="0">
                  <a:solidFill>
                    <a:srgbClr val="FFFFFF"/>
                  </a:solidFill>
                  <a:latin typeface="Arial Medium"/>
                </a:rPr>
                <a:t>Ebley Mill, Ebley Wharf, Stroud, GL5 4UB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127463" y="10159293"/>
              <a:ext cx="8960679" cy="72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16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Arial"/>
                </a:rPr>
                <a:t>www.stroud.gov.uk/CIL</a:t>
              </a:r>
              <a:endParaRPr lang="en-US" sz="5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61459" y="0"/>
            <a:ext cx="5126542" cy="10287000"/>
          </a:xfrm>
          <a:prstGeom prst="rect">
            <a:avLst/>
          </a:prstGeom>
          <a:solidFill>
            <a:srgbClr val="008C8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AutoShape 3"/>
          <p:cNvSpPr/>
          <p:nvPr/>
        </p:nvSpPr>
        <p:spPr>
          <a:xfrm>
            <a:off x="9799990" y="1653085"/>
            <a:ext cx="6619373" cy="6980830"/>
          </a:xfrm>
          <a:prstGeom prst="rect">
            <a:avLst/>
          </a:prstGeom>
          <a:solidFill>
            <a:srgbClr val="008C82">
              <a:alpha val="49804"/>
            </a:srgbClr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4" name="Group 4"/>
          <p:cNvGrpSpPr/>
          <p:nvPr/>
        </p:nvGrpSpPr>
        <p:grpSpPr>
          <a:xfrm>
            <a:off x="9993833" y="1883226"/>
            <a:ext cx="6231685" cy="6548714"/>
            <a:chOff x="0" y="0"/>
            <a:chExt cx="8308914" cy="8731619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308914" cy="873161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568979" y="8770635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2" y="0"/>
                </a:lnTo>
                <a:lnTo>
                  <a:pt x="995642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-1927124" y="-210752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TextBox 9"/>
          <p:cNvSpPr txBox="1"/>
          <p:nvPr/>
        </p:nvSpPr>
        <p:spPr>
          <a:xfrm>
            <a:off x="1223863" y="1408737"/>
            <a:ext cx="7805358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53"/>
              </a:lnSpc>
            </a:pPr>
            <a:r>
              <a:rPr lang="en-US" sz="7600" dirty="0">
                <a:solidFill>
                  <a:srgbClr val="008C82"/>
                </a:solidFill>
                <a:latin typeface="Arial Bold"/>
              </a:rPr>
              <a:t>Introduction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8762" y="2733166"/>
            <a:ext cx="8354589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400" dirty="0">
                <a:solidFill>
                  <a:srgbClr val="000000"/>
                </a:solidFill>
                <a:latin typeface="Arial"/>
              </a:rPr>
              <a:t>In-kind and financial contributions are sought from developers to help provide for the infrastructure it will come to rely on and to help mitigate the impact of that new development. </a:t>
            </a:r>
          </a:p>
          <a:p>
            <a:endParaRPr lang="en-US" sz="3400" dirty="0">
              <a:solidFill>
                <a:srgbClr val="000000"/>
              </a:solidFill>
              <a:latin typeface="Arial"/>
            </a:endParaRPr>
          </a:p>
          <a:p>
            <a:r>
              <a:rPr lang="en-US" sz="3400" dirty="0">
                <a:solidFill>
                  <a:srgbClr val="000000"/>
                </a:solidFill>
                <a:latin typeface="Arial"/>
              </a:rPr>
              <a:t>In the Stroud District, there are two mechanisms in which this is done: </a:t>
            </a:r>
          </a:p>
          <a:p>
            <a:endParaRPr lang="en-US" sz="340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0000"/>
                </a:solidFill>
                <a:latin typeface="Arial"/>
              </a:rPr>
              <a:t>CIL (Community Infrastructure Levy)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0000"/>
                </a:solidFill>
                <a:latin typeface="Arial"/>
              </a:rPr>
              <a:t>S106 legal agreements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930728" y="710206"/>
            <a:ext cx="2796011" cy="1057950"/>
          </a:xfrm>
          <a:custGeom>
            <a:avLst/>
            <a:gdLst/>
            <a:ahLst/>
            <a:cxnLst/>
            <a:rect l="l" t="t" r="r" b="b"/>
            <a:pathLst>
              <a:path w="2796011" h="1057950">
                <a:moveTo>
                  <a:pt x="0" y="0"/>
                </a:moveTo>
                <a:lnTo>
                  <a:pt x="2796010" y="0"/>
                </a:lnTo>
                <a:lnTo>
                  <a:pt x="2796010" y="1057950"/>
                </a:lnTo>
                <a:lnTo>
                  <a:pt x="0" y="1057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14" name="Picture 13" descr="A group of people walking along a path&#10;&#10;AI-generated content may be incorrect.">
            <a:extLst>
              <a:ext uri="{FF2B5EF4-FFF2-40B4-BE49-F238E27FC236}">
                <a16:creationId xmlns:a16="http://schemas.microsoft.com/office/drawing/2014/main" id="{55D3B83A-DDE0-2774-38D7-BF8B4126BE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32" y="1883226"/>
            <a:ext cx="7348163" cy="6548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0B2BA-69D8-5DE9-8C5C-DDAAEEDE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9384BA5-900E-D8B6-04F3-242C55E4E084}"/>
              </a:ext>
            </a:extLst>
          </p:cNvPr>
          <p:cNvSpPr/>
          <p:nvPr/>
        </p:nvSpPr>
        <p:spPr>
          <a:xfrm>
            <a:off x="568979" y="8770635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2" y="0"/>
                </a:lnTo>
                <a:lnTo>
                  <a:pt x="995642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658103E-03AD-9AF0-35B7-C930C6A2F81D}"/>
              </a:ext>
            </a:extLst>
          </p:cNvPr>
          <p:cNvSpPr/>
          <p:nvPr/>
        </p:nvSpPr>
        <p:spPr>
          <a:xfrm>
            <a:off x="-1927124" y="-210752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D174C6B-1228-CDF2-75C0-F78CBA60A4D8}"/>
              </a:ext>
            </a:extLst>
          </p:cNvPr>
          <p:cNvSpPr txBox="1"/>
          <p:nvPr/>
        </p:nvSpPr>
        <p:spPr>
          <a:xfrm>
            <a:off x="1219200" y="941496"/>
            <a:ext cx="12453558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53"/>
              </a:lnSpc>
            </a:pPr>
            <a:r>
              <a:rPr lang="en-US" sz="7600" dirty="0">
                <a:solidFill>
                  <a:srgbClr val="008C82"/>
                </a:solidFill>
                <a:latin typeface="Arial Bold"/>
              </a:rPr>
              <a:t>What is CIL?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CED242D-7F92-2DFA-9912-509BAA89E681}"/>
              </a:ext>
            </a:extLst>
          </p:cNvPr>
          <p:cNvSpPr txBox="1"/>
          <p:nvPr/>
        </p:nvSpPr>
        <p:spPr>
          <a:xfrm>
            <a:off x="884886" y="1418916"/>
            <a:ext cx="12453558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Community Infrastructure Levy (CIL) </a:t>
            </a:r>
          </a:p>
          <a:p>
            <a:pPr lvl="1"/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Adopted in April 2017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Introduced by the Government to provide a fairer and more transparent system to S106 agreements. </a:t>
            </a:r>
          </a:p>
          <a:p>
            <a:pPr lvl="1"/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CIL liable development includes the creation of new dwellings, residential annexes and extensions and retail warehouses. </a:t>
            </a:r>
          </a:p>
          <a:p>
            <a:pPr lvl="1"/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All development is considered liable to a calculated CIL charge, unless it falls within the designated CIL Exemption Zone.</a:t>
            </a:r>
          </a:p>
          <a:p>
            <a:pPr lvl="1"/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Unless a site is an adopted strategic site in the adopted 2015 Local Plan</a:t>
            </a:r>
            <a:endParaRPr lang="en-US" sz="3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4F677AD-FC87-0131-5D8E-194F4764D705}"/>
              </a:ext>
            </a:extLst>
          </p:cNvPr>
          <p:cNvSpPr/>
          <p:nvPr/>
        </p:nvSpPr>
        <p:spPr>
          <a:xfrm>
            <a:off x="14918028" y="723900"/>
            <a:ext cx="2789952" cy="1057950"/>
          </a:xfrm>
          <a:custGeom>
            <a:avLst/>
            <a:gdLst/>
            <a:ahLst/>
            <a:cxnLst/>
            <a:rect l="l" t="t" r="r" b="b"/>
            <a:pathLst>
              <a:path w="2789952" h="1057950">
                <a:moveTo>
                  <a:pt x="0" y="0"/>
                </a:moveTo>
                <a:lnTo>
                  <a:pt x="2789952" y="0"/>
                </a:lnTo>
                <a:lnTo>
                  <a:pt x="2789952" y="1057950"/>
                </a:lnTo>
                <a:lnTo>
                  <a:pt x="0" y="1057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University of Scranton with trees and a parking lot&#10;&#10;AI-generated content may be incorrect.">
            <a:extLst>
              <a:ext uri="{FF2B5EF4-FFF2-40B4-BE49-F238E27FC236}">
                <a16:creationId xmlns:a16="http://schemas.microsoft.com/office/drawing/2014/main" id="{F368A7E2-E4E4-5016-916A-B9B81DA33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881" y="2818850"/>
            <a:ext cx="4043233" cy="2875188"/>
          </a:xfrm>
          <a:prstGeom prst="rect">
            <a:avLst/>
          </a:prstGeom>
        </p:spPr>
      </p:pic>
      <p:pic>
        <p:nvPicPr>
          <p:cNvPr id="10" name="Picture 9" descr="A brick building with green doors&#10;&#10;AI-generated content may be incorrect.">
            <a:extLst>
              <a:ext uri="{FF2B5EF4-FFF2-40B4-BE49-F238E27FC236}">
                <a16:creationId xmlns:a16="http://schemas.microsoft.com/office/drawing/2014/main" id="{B33E459F-4659-C64B-6E46-D66808E91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14" y="5889231"/>
            <a:ext cx="4043232" cy="33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68979" y="8770635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2" y="0"/>
                </a:lnTo>
                <a:lnTo>
                  <a:pt x="995642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>
            <a:off x="-1927124" y="-210752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1019908" y="723900"/>
            <a:ext cx="12453558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53"/>
              </a:lnSpc>
            </a:pPr>
            <a:r>
              <a:rPr lang="en-US" sz="7200" dirty="0">
                <a:solidFill>
                  <a:srgbClr val="008C82"/>
                </a:solidFill>
                <a:latin typeface="Arial Bold"/>
              </a:rPr>
              <a:t>Section 106 Agreements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A318E3D-55DC-18E2-CB80-04F884E59DBA}"/>
              </a:ext>
            </a:extLst>
          </p:cNvPr>
          <p:cNvSpPr/>
          <p:nvPr/>
        </p:nvSpPr>
        <p:spPr>
          <a:xfrm>
            <a:off x="14918028" y="723900"/>
            <a:ext cx="2789952" cy="1057950"/>
          </a:xfrm>
          <a:custGeom>
            <a:avLst/>
            <a:gdLst/>
            <a:ahLst/>
            <a:cxnLst/>
            <a:rect l="l" t="t" r="r" b="b"/>
            <a:pathLst>
              <a:path w="2789952" h="1057950">
                <a:moveTo>
                  <a:pt x="0" y="0"/>
                </a:moveTo>
                <a:lnTo>
                  <a:pt x="2789952" y="0"/>
                </a:lnTo>
                <a:lnTo>
                  <a:pt x="2789952" y="1057950"/>
                </a:lnTo>
                <a:lnTo>
                  <a:pt x="0" y="1057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81A0652-8DB6-1B16-4E0C-17AC1A10D72D}"/>
              </a:ext>
            </a:extLst>
          </p:cNvPr>
          <p:cNvSpPr txBox="1"/>
          <p:nvPr/>
        </p:nvSpPr>
        <p:spPr>
          <a:xfrm>
            <a:off x="1054955" y="1890003"/>
            <a:ext cx="10344868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Legal Agreements with the developer to provide facilities or services that are necessary to make a development proposal acceptable in planning terms.  </a:t>
            </a:r>
          </a:p>
          <a:p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Site specific obligations are agreed with SDC and typically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Affordable housing obligations (either on-site delivery or financial contributions)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Public open space provision and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Mitigation contributions for the Special Area of Conservation (SAC).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Highways, Education and Libraries contributions are secured and monitored separately by Gloucestershire County Council.</a:t>
            </a:r>
          </a:p>
        </p:txBody>
      </p:sp>
      <p:pic>
        <p:nvPicPr>
          <p:cNvPr id="14" name="Picture 13" descr="A brick building with a lawn&#10;&#10;AI-generated content may be incorrect.">
            <a:extLst>
              <a:ext uri="{FF2B5EF4-FFF2-40B4-BE49-F238E27FC236}">
                <a16:creationId xmlns:a16="http://schemas.microsoft.com/office/drawing/2014/main" id="{9E565296-468C-7AC9-A0B6-74540B4F2F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891" y="2767503"/>
            <a:ext cx="3400831" cy="2476230"/>
          </a:xfrm>
          <a:prstGeom prst="rect">
            <a:avLst/>
          </a:prstGeom>
        </p:spPr>
      </p:pic>
      <p:pic>
        <p:nvPicPr>
          <p:cNvPr id="7" name="Picture 6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40DABEB1-BBB7-6942-E85C-983CA2D4B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16" y="2782479"/>
            <a:ext cx="2301975" cy="3069301"/>
          </a:xfrm>
          <a:prstGeom prst="rect">
            <a:avLst/>
          </a:prstGeom>
        </p:spPr>
      </p:pic>
      <p:pic>
        <p:nvPicPr>
          <p:cNvPr id="10" name="Picture 9" descr="A garden with many rows of plants&#10;&#10;AI-generated content may be incorrect.">
            <a:extLst>
              <a:ext uri="{FF2B5EF4-FFF2-40B4-BE49-F238E27FC236}">
                <a16:creationId xmlns:a16="http://schemas.microsoft.com/office/drawing/2014/main" id="{21B1D74B-8A03-2C28-86C5-8EA4D1048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891" y="5530506"/>
            <a:ext cx="3438898" cy="2582843"/>
          </a:xfrm>
          <a:prstGeom prst="rect">
            <a:avLst/>
          </a:prstGeom>
        </p:spPr>
      </p:pic>
      <p:pic>
        <p:nvPicPr>
          <p:cNvPr id="12" name="Picture 11" descr="A large tree in a park&#10;&#10;AI-generated content may be incorrect.">
            <a:extLst>
              <a:ext uri="{FF2B5EF4-FFF2-40B4-BE49-F238E27FC236}">
                <a16:creationId xmlns:a16="http://schemas.microsoft.com/office/drawing/2014/main" id="{F2533B15-2973-73B6-8A5F-5429C953DB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671" y="6397507"/>
            <a:ext cx="2296801" cy="17187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68979" y="8770635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2" y="0"/>
                </a:lnTo>
                <a:lnTo>
                  <a:pt x="995642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>
            <a:off x="-1927124" y="-210752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1317562" y="487106"/>
            <a:ext cx="15196758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53"/>
              </a:lnSpc>
            </a:pPr>
            <a:r>
              <a:rPr lang="en-US" sz="7200" dirty="0">
                <a:solidFill>
                  <a:srgbClr val="008C82"/>
                </a:solidFill>
                <a:latin typeface="Arial Bold"/>
              </a:rPr>
              <a:t>CIL Charging and Collection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4918028" y="8712723"/>
            <a:ext cx="2789952" cy="1057950"/>
          </a:xfrm>
          <a:custGeom>
            <a:avLst/>
            <a:gdLst/>
            <a:ahLst/>
            <a:cxnLst/>
            <a:rect l="l" t="t" r="r" b="b"/>
            <a:pathLst>
              <a:path w="2789952" h="1057950">
                <a:moveTo>
                  <a:pt x="0" y="0"/>
                </a:moveTo>
                <a:lnTo>
                  <a:pt x="2789952" y="0"/>
                </a:lnTo>
                <a:lnTo>
                  <a:pt x="2789952" y="1057950"/>
                </a:lnTo>
                <a:lnTo>
                  <a:pt x="0" y="10579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81B7D4-3992-3CE5-D982-0E850C5081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b="13419"/>
          <a:stretch/>
        </p:blipFill>
        <p:spPr>
          <a:xfrm>
            <a:off x="1352731" y="7426776"/>
            <a:ext cx="2921919" cy="1608266"/>
          </a:xfrm>
          <a:prstGeom prst="rect">
            <a:avLst/>
          </a:prstGeom>
        </p:spPr>
      </p:pic>
      <p:pic>
        <p:nvPicPr>
          <p:cNvPr id="14" name="Picture 13" descr="A picture containing sky, building, outdoor, grass&#10;&#10;Description automatically generated">
            <a:extLst>
              <a:ext uri="{FF2B5EF4-FFF2-40B4-BE49-F238E27FC236}">
                <a16:creationId xmlns:a16="http://schemas.microsoft.com/office/drawing/2014/main" id="{276EA341-3CB4-6AD1-C0E2-C073D8A56F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r="7442" b="11216"/>
          <a:stretch/>
        </p:blipFill>
        <p:spPr>
          <a:xfrm>
            <a:off x="4549526" y="8183870"/>
            <a:ext cx="2998454" cy="1838883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CFDE4117-0A44-44C3-6CB7-4E91634FCEA3}"/>
              </a:ext>
            </a:extLst>
          </p:cNvPr>
          <p:cNvSpPr/>
          <p:nvPr/>
        </p:nvSpPr>
        <p:spPr>
          <a:xfrm>
            <a:off x="8072918" y="8483945"/>
            <a:ext cx="1883271" cy="45755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F20F7D-4EE8-A79C-B19F-07AE0387F80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/>
          <a:stretch/>
        </p:blipFill>
        <p:spPr>
          <a:xfrm>
            <a:off x="13396188" y="6494120"/>
            <a:ext cx="3442246" cy="18653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D61CE3-ADCC-C13A-73A6-8E389ACE19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8" y="8059607"/>
            <a:ext cx="2838040" cy="195087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7CCBFE50-D5B8-B3C7-43BF-5B9098D90976}"/>
              </a:ext>
            </a:extLst>
          </p:cNvPr>
          <p:cNvSpPr txBox="1"/>
          <p:nvPr/>
        </p:nvSpPr>
        <p:spPr>
          <a:xfrm>
            <a:off x="1385345" y="1533283"/>
            <a:ext cx="15870532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CIL charge - determined and calculated by the creation of new residential floor area or from supermarkets or retail warehouses. </a:t>
            </a:r>
          </a:p>
          <a:p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Approved drawings measured by the CIL team. Calculated using the new gross internal floor area (GIA); charged at a rated per square measure. The base rate is index-linked, so increases annually.  The current residential CIL rate = </a:t>
            </a:r>
          </a:p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£115.94 per sqm.</a:t>
            </a:r>
          </a:p>
          <a:p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SDC Instalment Policy = first instalment of 10% payable 60 days after commencement, with the remaining instalment schedule </a:t>
            </a:r>
          </a:p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over a period that depends on the total CIL charge. </a:t>
            </a:r>
          </a:p>
        </p:txBody>
      </p:sp>
    </p:spTree>
    <p:extLst>
      <p:ext uri="{BB962C8B-B14F-4D97-AF65-F5344CB8AC3E}">
        <p14:creationId xmlns:p14="http://schemas.microsoft.com/office/powerpoint/2010/main" val="365521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CC429-C80D-43F2-C2C7-E3A95F05A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4FEC6EA6-6753-2A1B-A724-C10D703DB2CD}"/>
              </a:ext>
            </a:extLst>
          </p:cNvPr>
          <p:cNvSpPr/>
          <p:nvPr/>
        </p:nvSpPr>
        <p:spPr>
          <a:xfrm>
            <a:off x="14918028" y="723900"/>
            <a:ext cx="2789952" cy="1057950"/>
          </a:xfrm>
          <a:custGeom>
            <a:avLst/>
            <a:gdLst/>
            <a:ahLst/>
            <a:cxnLst/>
            <a:rect l="l" t="t" r="r" b="b"/>
            <a:pathLst>
              <a:path w="2789952" h="1057950">
                <a:moveTo>
                  <a:pt x="0" y="0"/>
                </a:moveTo>
                <a:lnTo>
                  <a:pt x="2789952" y="0"/>
                </a:lnTo>
                <a:lnTo>
                  <a:pt x="2789952" y="1057950"/>
                </a:lnTo>
                <a:lnTo>
                  <a:pt x="0" y="1057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0A6F9867-9126-902C-0739-A37B115853CB}"/>
              </a:ext>
            </a:extLst>
          </p:cNvPr>
          <p:cNvSpPr/>
          <p:nvPr/>
        </p:nvSpPr>
        <p:spPr>
          <a:xfrm>
            <a:off x="568979" y="8770635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2" y="0"/>
                </a:lnTo>
                <a:lnTo>
                  <a:pt x="995642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ECF6AC7-82E8-48DD-93F2-282163B0947B}"/>
              </a:ext>
            </a:extLst>
          </p:cNvPr>
          <p:cNvSpPr/>
          <p:nvPr/>
        </p:nvSpPr>
        <p:spPr>
          <a:xfrm>
            <a:off x="1752600" y="839332"/>
            <a:ext cx="10493730" cy="1504743"/>
          </a:xfrm>
          <a:prstGeom prst="rect">
            <a:avLst/>
          </a:prstGeom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39B9A07-519F-A88A-B03F-D07A72675F76}"/>
              </a:ext>
            </a:extLst>
          </p:cNvPr>
          <p:cNvSpPr/>
          <p:nvPr/>
        </p:nvSpPr>
        <p:spPr>
          <a:xfrm>
            <a:off x="-1927124" y="-210752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D995DBB-60B8-9B26-0EA8-A8D8651175B0}"/>
              </a:ext>
            </a:extLst>
          </p:cNvPr>
          <p:cNvSpPr txBox="1"/>
          <p:nvPr/>
        </p:nvSpPr>
        <p:spPr>
          <a:xfrm>
            <a:off x="1547037" y="886862"/>
            <a:ext cx="10403559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74"/>
              </a:lnSpc>
            </a:pPr>
            <a:r>
              <a:rPr lang="en-US" sz="7200" dirty="0">
                <a:solidFill>
                  <a:srgbClr val="008C82"/>
                </a:solidFill>
                <a:latin typeface="Arial Bold"/>
              </a:rPr>
              <a:t>Spending CIL</a:t>
            </a:r>
            <a:endParaRPr lang="en-US" sz="7200" dirty="0">
              <a:solidFill>
                <a:srgbClr val="FFFFFF"/>
              </a:solidFill>
              <a:latin typeface="Arial Heav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72878-F365-142F-14EA-051F01A49187}"/>
              </a:ext>
            </a:extLst>
          </p:cNvPr>
          <p:cNvSpPr txBox="1"/>
          <p:nvPr/>
        </p:nvSpPr>
        <p:spPr>
          <a:xfrm>
            <a:off x="1488421" y="3283279"/>
            <a:ext cx="95048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CIL Neighbourhood Portion </a:t>
            </a:r>
          </a:p>
          <a:p>
            <a:endParaRPr lang="en-GB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25% if the area has an adopted 	Neighbourhood Development Plan </a:t>
            </a:r>
          </a:p>
          <a:p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	15% if the area does not have a 	Neighbourhood Development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F16D2-E21D-D5B1-04E3-7CA962124763}"/>
              </a:ext>
            </a:extLst>
          </p:cNvPr>
          <p:cNvSpPr txBox="1"/>
          <p:nvPr/>
        </p:nvSpPr>
        <p:spPr>
          <a:xfrm>
            <a:off x="1470836" y="7391045"/>
            <a:ext cx="159789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CIL Strategic Infrastructure Provision </a:t>
            </a:r>
          </a:p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Remaining % to the delivery of ‘big ticket’ infrastructure items. Delivering the growth objectives of the Local Plan, Infrastructure Delivery Plan (IDP) and Infrastructure Funding Statement (IFS)</a:t>
            </a:r>
            <a:endParaRPr lang="en-GB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C2826E-926E-D710-FF9A-8678013030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 r="4" b="23649"/>
          <a:stretch/>
        </p:blipFill>
        <p:spPr>
          <a:xfrm>
            <a:off x="11289890" y="6220856"/>
            <a:ext cx="4760645" cy="1495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4D3024-CE7B-4692-02E3-68A0DE19FC90}"/>
              </a:ext>
            </a:extLst>
          </p:cNvPr>
          <p:cNvSpPr txBox="1"/>
          <p:nvPr/>
        </p:nvSpPr>
        <p:spPr>
          <a:xfrm>
            <a:off x="1470836" y="1960966"/>
            <a:ext cx="92341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Admin Portion - 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5% of CIL collected is retained by SDC for administering the levy</a:t>
            </a:r>
          </a:p>
        </p:txBody>
      </p:sp>
      <p:pic>
        <p:nvPicPr>
          <p:cNvPr id="4" name="Picture 3" descr="A group of kids on a playground slide&#10;&#10;AI-generated content may be incorrect.">
            <a:extLst>
              <a:ext uri="{FF2B5EF4-FFF2-40B4-BE49-F238E27FC236}">
                <a16:creationId xmlns:a16="http://schemas.microsoft.com/office/drawing/2014/main" id="{9DBDF807-4B8D-61C7-F80D-C4518E3F7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2391605"/>
            <a:ext cx="4771716" cy="35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3A318E3D-55DC-18E2-CB80-04F884E59DBA}"/>
              </a:ext>
            </a:extLst>
          </p:cNvPr>
          <p:cNvSpPr/>
          <p:nvPr/>
        </p:nvSpPr>
        <p:spPr>
          <a:xfrm>
            <a:off x="14918028" y="723900"/>
            <a:ext cx="2789952" cy="1057950"/>
          </a:xfrm>
          <a:custGeom>
            <a:avLst/>
            <a:gdLst/>
            <a:ahLst/>
            <a:cxnLst/>
            <a:rect l="l" t="t" r="r" b="b"/>
            <a:pathLst>
              <a:path w="2789952" h="1057950">
                <a:moveTo>
                  <a:pt x="0" y="0"/>
                </a:moveTo>
                <a:lnTo>
                  <a:pt x="2789952" y="0"/>
                </a:lnTo>
                <a:lnTo>
                  <a:pt x="2789952" y="1057950"/>
                </a:lnTo>
                <a:lnTo>
                  <a:pt x="0" y="1057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02171515-24E0-B66D-56B7-02A3AA9B60A5}"/>
              </a:ext>
            </a:extLst>
          </p:cNvPr>
          <p:cNvSpPr/>
          <p:nvPr/>
        </p:nvSpPr>
        <p:spPr>
          <a:xfrm>
            <a:off x="568979" y="8770635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2" y="0"/>
                </a:lnTo>
                <a:lnTo>
                  <a:pt x="995642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8E51DAF6-FA82-DA9A-F79A-75D3A93A1CDD}"/>
              </a:ext>
            </a:extLst>
          </p:cNvPr>
          <p:cNvSpPr/>
          <p:nvPr/>
        </p:nvSpPr>
        <p:spPr>
          <a:xfrm>
            <a:off x="1676400" y="728742"/>
            <a:ext cx="12440909" cy="1718364"/>
          </a:xfrm>
          <a:prstGeom prst="rect">
            <a:avLst/>
          </a:prstGeom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25D1EE1-03CD-9F2A-887C-4DA985AC1275}"/>
              </a:ext>
            </a:extLst>
          </p:cNvPr>
          <p:cNvSpPr/>
          <p:nvPr/>
        </p:nvSpPr>
        <p:spPr>
          <a:xfrm>
            <a:off x="-1927124" y="-210752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BE1E9D6-2ADD-8F22-38FD-8A1FE0692E04}"/>
              </a:ext>
            </a:extLst>
          </p:cNvPr>
          <p:cNvSpPr txBox="1"/>
          <p:nvPr/>
        </p:nvSpPr>
        <p:spPr>
          <a:xfrm>
            <a:off x="1280540" y="1148068"/>
            <a:ext cx="128016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74"/>
              </a:lnSpc>
            </a:pPr>
            <a:r>
              <a:rPr lang="en-US" sz="7200" dirty="0">
                <a:solidFill>
                  <a:srgbClr val="00999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CIL Neighbourhood Portion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C9DE4B0-96B1-5241-4EF2-89BF36BCC16C}"/>
              </a:ext>
            </a:extLst>
          </p:cNvPr>
          <p:cNvSpPr txBox="1"/>
          <p:nvPr/>
        </p:nvSpPr>
        <p:spPr>
          <a:xfrm>
            <a:off x="920642" y="2224292"/>
            <a:ext cx="17338050" cy="7360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SDC has collected £1.1m of Neighbourhood CIL since 2017.</a:t>
            </a:r>
          </a:p>
          <a:p>
            <a:pPr marL="431798" lvl="1" algn="just">
              <a:lnSpc>
                <a:spcPts val="4119"/>
              </a:lnSpc>
            </a:pPr>
            <a:endParaRPr lang="en-US" sz="3400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CIL NP is given from CIL collected from liable development within their area only.</a:t>
            </a: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endParaRPr lang="en-US" sz="3400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CIL NP is paid to Parish &amp; Town Councils twice a year - April and October.</a:t>
            </a: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endParaRPr lang="en-US" sz="3400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5 years to spend – monitored through annual reports.</a:t>
            </a: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endParaRPr lang="en-US" sz="3400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Town &amp; Parish Councils decide what their priorities are </a:t>
            </a:r>
          </a:p>
          <a:p>
            <a:pPr marL="431798" lvl="1" algn="just">
              <a:lnSpc>
                <a:spcPts val="4119"/>
              </a:lnSpc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	for spending CIL NP,  no need for approval first! </a:t>
            </a: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endParaRPr lang="en-US" sz="3400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Must be spent appropriately on </a:t>
            </a:r>
            <a:r>
              <a:rPr lang="en-US" sz="3400" b="1" dirty="0">
                <a:solidFill>
                  <a:srgbClr val="000000"/>
                </a:solidFill>
                <a:latin typeface="Arial"/>
              </a:rPr>
              <a:t>local infrastructure</a:t>
            </a: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endParaRPr lang="en-US" sz="3400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Can be used to match-fund larger Strategic Projects</a:t>
            </a:r>
          </a:p>
        </p:txBody>
      </p:sp>
      <p:pic>
        <p:nvPicPr>
          <p:cNvPr id="4" name="Picture 3" descr="A playground with a slide and a slide&#10;&#10;AI-generated content may be incorrect.">
            <a:extLst>
              <a:ext uri="{FF2B5EF4-FFF2-40B4-BE49-F238E27FC236}">
                <a16:creationId xmlns:a16="http://schemas.microsoft.com/office/drawing/2014/main" id="{3C744CB1-F097-A3B0-8645-881ABB254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000" y="5904787"/>
            <a:ext cx="4773980" cy="3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5049319" y="703504"/>
            <a:ext cx="2789952" cy="1057950"/>
          </a:xfrm>
          <a:custGeom>
            <a:avLst/>
            <a:gdLst/>
            <a:ahLst/>
            <a:cxnLst/>
            <a:rect l="l" t="t" r="r" b="b"/>
            <a:pathLst>
              <a:path w="2789952" h="1057950">
                <a:moveTo>
                  <a:pt x="0" y="0"/>
                </a:moveTo>
                <a:lnTo>
                  <a:pt x="2789952" y="0"/>
                </a:lnTo>
                <a:lnTo>
                  <a:pt x="2789952" y="1057950"/>
                </a:lnTo>
                <a:lnTo>
                  <a:pt x="0" y="1057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C16460D3-BCF0-67A6-3EDE-5D1FF3E50FAA}"/>
              </a:ext>
            </a:extLst>
          </p:cNvPr>
          <p:cNvSpPr/>
          <p:nvPr/>
        </p:nvSpPr>
        <p:spPr>
          <a:xfrm>
            <a:off x="568979" y="8770635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2" y="0"/>
                </a:lnTo>
                <a:lnTo>
                  <a:pt x="995642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87CF155D-CCBC-09E1-3BE6-491F439D4D7B}"/>
              </a:ext>
            </a:extLst>
          </p:cNvPr>
          <p:cNvSpPr/>
          <p:nvPr/>
        </p:nvSpPr>
        <p:spPr>
          <a:xfrm>
            <a:off x="1447422" y="703504"/>
            <a:ext cx="12366524" cy="1461949"/>
          </a:xfrm>
          <a:prstGeom prst="rect">
            <a:avLst/>
          </a:prstGeom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4B67AB5-8570-3042-779E-6DE685F1DCD0}"/>
              </a:ext>
            </a:extLst>
          </p:cNvPr>
          <p:cNvSpPr/>
          <p:nvPr/>
        </p:nvSpPr>
        <p:spPr>
          <a:xfrm>
            <a:off x="-1927124" y="-210752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0097A41-A7B6-D4BA-79AF-CFCB0915BB9A}"/>
              </a:ext>
            </a:extLst>
          </p:cNvPr>
          <p:cNvSpPr txBox="1"/>
          <p:nvPr/>
        </p:nvSpPr>
        <p:spPr>
          <a:xfrm>
            <a:off x="1419678" y="1061025"/>
            <a:ext cx="10597373" cy="8592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74"/>
              </a:lnSpc>
            </a:pPr>
            <a:r>
              <a:rPr lang="en-US" sz="7200" dirty="0">
                <a:solidFill>
                  <a:srgbClr val="00999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Strategic Infrastructure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04A7FD3E-15FB-3019-3D90-F93423D85DEA}"/>
              </a:ext>
            </a:extLst>
          </p:cNvPr>
          <p:cNvSpPr txBox="1"/>
          <p:nvPr/>
        </p:nvSpPr>
        <p:spPr>
          <a:xfrm>
            <a:off x="990600" y="2165453"/>
            <a:ext cx="15849978" cy="7886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8998" lvl="1" indent="-457200">
              <a:lnSpc>
                <a:spcPts val="4119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Annual Funding Scheme to support the growth objectives set out in the Local Plan, IDP and IFS.</a:t>
            </a:r>
          </a:p>
          <a:p>
            <a:pPr marL="888998" lvl="1" indent="-457200">
              <a:lnSpc>
                <a:spcPts val="4119"/>
              </a:lnSpc>
              <a:buFont typeface="Arial" panose="020B0604020202020204" pitchFamily="34" charset="0"/>
              <a:buChar char="•"/>
            </a:pPr>
            <a:endParaRPr lang="en-US" sz="3400" dirty="0">
              <a:solidFill>
                <a:srgbClr val="000000"/>
              </a:solidFill>
              <a:latin typeface="Arial"/>
            </a:endParaRPr>
          </a:p>
          <a:p>
            <a:pPr marL="863595" lvl="1" indent="-431797">
              <a:lnSpc>
                <a:spcPts val="411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‘Strategic’ - serves a much wider geographical area than the area in which the infrastructure is located</a:t>
            </a:r>
          </a:p>
          <a:p>
            <a:pPr marL="863595" lvl="1" indent="-431797">
              <a:lnSpc>
                <a:spcPts val="4119"/>
              </a:lnSpc>
              <a:buFont typeface="Arial"/>
              <a:buChar char="•"/>
            </a:pPr>
            <a:endParaRPr lang="en-US" sz="3400" dirty="0">
              <a:solidFill>
                <a:srgbClr val="000000"/>
              </a:solidFill>
              <a:latin typeface="Arial"/>
            </a:endParaRPr>
          </a:p>
          <a:p>
            <a:pPr marL="863595" lvl="1" indent="-431797">
              <a:lnSpc>
                <a:spcPts val="411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Responds to the additional pressures created by new housing development.</a:t>
            </a:r>
          </a:p>
          <a:p>
            <a:pPr marL="863595" lvl="1" indent="-431797">
              <a:lnSpc>
                <a:spcPts val="4119"/>
              </a:lnSpc>
              <a:buFont typeface="Arial"/>
              <a:buChar char="•"/>
            </a:pPr>
            <a:endParaRPr lang="en-US" sz="3400" dirty="0">
              <a:solidFill>
                <a:srgbClr val="000000"/>
              </a:solidFill>
              <a:latin typeface="Arial"/>
            </a:endParaRPr>
          </a:p>
          <a:p>
            <a:pPr marL="863595" lvl="1" indent="-431797">
              <a:lnSpc>
                <a:spcPts val="411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</a:rPr>
              <a:t>SDC has collected a total of £4.8m of Strategic CIL since 2017</a:t>
            </a:r>
          </a:p>
          <a:p>
            <a:pPr marL="863595" lvl="1" indent="-431797">
              <a:lnSpc>
                <a:spcPts val="4119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endParaRPr lang="en-US" sz="3999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endParaRPr lang="en-US" sz="3999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endParaRPr lang="en-US" sz="3999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endParaRPr lang="en-US" sz="3999" dirty="0">
              <a:solidFill>
                <a:srgbClr val="000000"/>
              </a:solidFill>
              <a:latin typeface="Arial"/>
            </a:endParaRPr>
          </a:p>
          <a:p>
            <a:pPr marL="863595" lvl="1" indent="-431797" algn="just">
              <a:lnSpc>
                <a:spcPts val="4119"/>
              </a:lnSpc>
              <a:buFont typeface="Arial"/>
              <a:buChar char="•"/>
            </a:pPr>
            <a:endParaRPr lang="en-US" sz="3999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23BDE-48A8-10B7-951C-EDB362B8F2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26" y="7389487"/>
            <a:ext cx="3764324" cy="2342977"/>
          </a:xfrm>
          <a:prstGeom prst="rect">
            <a:avLst/>
          </a:prstGeom>
        </p:spPr>
      </p:pic>
      <p:pic>
        <p:nvPicPr>
          <p:cNvPr id="4" name="Picture 3" descr="A picture containing text, truck, sky, outdoor&#10;&#10;Description automatically generated">
            <a:extLst>
              <a:ext uri="{FF2B5EF4-FFF2-40B4-BE49-F238E27FC236}">
                <a16:creationId xmlns:a16="http://schemas.microsoft.com/office/drawing/2014/main" id="{6D38FDF7-7DFD-28F3-606A-05E4270A78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/>
          <a:stretch/>
        </p:blipFill>
        <p:spPr>
          <a:xfrm>
            <a:off x="5770690" y="7369785"/>
            <a:ext cx="6246361" cy="234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FAAEF-BF88-7840-4A3D-55F488D7AE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191" y="7389487"/>
            <a:ext cx="4025743" cy="232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9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9088E-EF5D-A0F8-C7C1-C512FCBD5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F09E96C-AA4B-8EFD-DD62-C67CC2C69C5E}"/>
              </a:ext>
            </a:extLst>
          </p:cNvPr>
          <p:cNvSpPr/>
          <p:nvPr/>
        </p:nvSpPr>
        <p:spPr>
          <a:xfrm>
            <a:off x="15049319" y="703504"/>
            <a:ext cx="2789952" cy="1057950"/>
          </a:xfrm>
          <a:custGeom>
            <a:avLst/>
            <a:gdLst/>
            <a:ahLst/>
            <a:cxnLst/>
            <a:rect l="l" t="t" r="r" b="b"/>
            <a:pathLst>
              <a:path w="2789952" h="1057950">
                <a:moveTo>
                  <a:pt x="0" y="0"/>
                </a:moveTo>
                <a:lnTo>
                  <a:pt x="2789952" y="0"/>
                </a:lnTo>
                <a:lnTo>
                  <a:pt x="2789952" y="1057950"/>
                </a:lnTo>
                <a:lnTo>
                  <a:pt x="0" y="1057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0557A628-AC2B-8CD3-41B4-21DDE9D7CEBD}"/>
              </a:ext>
            </a:extLst>
          </p:cNvPr>
          <p:cNvSpPr/>
          <p:nvPr/>
        </p:nvSpPr>
        <p:spPr>
          <a:xfrm>
            <a:off x="568979" y="8770635"/>
            <a:ext cx="995643" cy="942127"/>
          </a:xfrm>
          <a:custGeom>
            <a:avLst/>
            <a:gdLst/>
            <a:ahLst/>
            <a:cxnLst/>
            <a:rect l="l" t="t" r="r" b="b"/>
            <a:pathLst>
              <a:path w="995643" h="942127">
                <a:moveTo>
                  <a:pt x="0" y="0"/>
                </a:moveTo>
                <a:lnTo>
                  <a:pt x="995642" y="0"/>
                </a:lnTo>
                <a:lnTo>
                  <a:pt x="995642" y="942127"/>
                </a:lnTo>
                <a:lnTo>
                  <a:pt x="0" y="942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FC39D3ED-7A46-360D-4CA8-19A5A37AF752}"/>
              </a:ext>
            </a:extLst>
          </p:cNvPr>
          <p:cNvSpPr/>
          <p:nvPr/>
        </p:nvSpPr>
        <p:spPr>
          <a:xfrm>
            <a:off x="1447422" y="703504"/>
            <a:ext cx="12366524" cy="1461949"/>
          </a:xfrm>
          <a:prstGeom prst="rect">
            <a:avLst/>
          </a:prstGeom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61DB585-73B0-9259-BCBD-9EAC9DF22BEE}"/>
              </a:ext>
            </a:extLst>
          </p:cNvPr>
          <p:cNvSpPr/>
          <p:nvPr/>
        </p:nvSpPr>
        <p:spPr>
          <a:xfrm>
            <a:off x="-1927124" y="-210752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785460D-2E5F-B4DC-CFAD-65EF88F6BBD4}"/>
              </a:ext>
            </a:extLst>
          </p:cNvPr>
          <p:cNvSpPr txBox="1"/>
          <p:nvPr/>
        </p:nvSpPr>
        <p:spPr>
          <a:xfrm>
            <a:off x="1564622" y="1577673"/>
            <a:ext cx="1059737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74"/>
              </a:lnSpc>
            </a:pPr>
            <a:r>
              <a:rPr lang="en-US" sz="7200" dirty="0">
                <a:solidFill>
                  <a:srgbClr val="00999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Strategic Infrastructure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49CBE01-65AF-EE8E-E003-FCACE9AA48BB}"/>
              </a:ext>
            </a:extLst>
          </p:cNvPr>
          <p:cNvSpPr txBox="1"/>
          <p:nvPr/>
        </p:nvSpPr>
        <p:spPr>
          <a:xfrm>
            <a:off x="1447422" y="2834834"/>
            <a:ext cx="15149594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Annual project bidding process – opens April and closes mid- September each year.</a:t>
            </a:r>
          </a:p>
          <a:p>
            <a:endParaRPr lang="en-GB" sz="3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Town and Parish Councils are not responsible for the delivery of ‘strategic infrastructure’ like schools or highways.</a:t>
            </a:r>
          </a:p>
          <a:p>
            <a:endParaRPr lang="en-GB" sz="3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influence and support infrastructure provision by evidencing community priorities and working in partnership with larger organisations.</a:t>
            </a:r>
          </a:p>
          <a:p>
            <a:endParaRPr lang="en-GB" sz="3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‘Eligibility Helpsheet’ is available on our website.</a:t>
            </a:r>
            <a:endParaRPr lang="en-US" sz="3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845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E3B76781530F4CB7629FF074FB979B" ma:contentTypeVersion="12" ma:contentTypeDescription="Create a new document." ma:contentTypeScope="" ma:versionID="6e90020406354da2e5522dbb3e6a8ac7">
  <xsd:schema xmlns:xsd="http://www.w3.org/2001/XMLSchema" xmlns:xs="http://www.w3.org/2001/XMLSchema" xmlns:p="http://schemas.microsoft.com/office/2006/metadata/properties" xmlns:ns2="2373cf6f-9c90-4302-8466-1d29d37e1875" xmlns:ns3="41ec7b58-0d05-4e4c-aa09-21b4bf2920ab" targetNamespace="http://schemas.microsoft.com/office/2006/metadata/properties" ma:root="true" ma:fieldsID="0ac4de7dc41bfed69b6fc2936204a465" ns2:_="" ns3:_="">
    <xsd:import namespace="2373cf6f-9c90-4302-8466-1d29d37e1875"/>
    <xsd:import namespace="41ec7b58-0d05-4e4c-aa09-21b4bf292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3cf6f-9c90-4302-8466-1d29d37e1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979c13-73e1-4cfc-bec1-07ee42226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c7b58-0d05-4e4c-aa09-21b4bf2920a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64b543c-6c63-4dbd-83bb-c7d235fe1c0b}" ma:internalName="TaxCatchAll" ma:showField="CatchAllData" ma:web="41ec7b58-0d05-4e4c-aa09-21b4bf2920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73cf6f-9c90-4302-8466-1d29d37e1875">
      <Terms xmlns="http://schemas.microsoft.com/office/infopath/2007/PartnerControls"/>
    </lcf76f155ced4ddcb4097134ff3c332f>
    <TaxCatchAll xmlns="41ec7b58-0d05-4e4c-aa09-21b4bf2920a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4A90E2-3AA6-4000-A33B-3503C441E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3cf6f-9c90-4302-8466-1d29d37e1875"/>
    <ds:schemaRef ds:uri="41ec7b58-0d05-4e4c-aa09-21b4bf292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0FF2C4-2A8A-42E6-A3AA-403A356986D9}">
  <ds:schemaRefs>
    <ds:schemaRef ds:uri="http://schemas.microsoft.com/office/2006/metadata/properties"/>
    <ds:schemaRef ds:uri="http://schemas.microsoft.com/office/infopath/2007/PartnerControls"/>
    <ds:schemaRef ds:uri="2373cf6f-9c90-4302-8466-1d29d37e1875"/>
    <ds:schemaRef ds:uri="41ec7b58-0d05-4e4c-aa09-21b4bf2920ab"/>
  </ds:schemaRefs>
</ds:datastoreItem>
</file>

<file path=customXml/itemProps3.xml><?xml version="1.0" encoding="utf-8"?>
<ds:datastoreItem xmlns:ds="http://schemas.openxmlformats.org/officeDocument/2006/customXml" ds:itemID="{8C7C6673-E77D-4AE9-842E-FEFD9F1D7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672</Words>
  <Application>Microsoft Office PowerPoint</Application>
  <PresentationFormat>Custom</PresentationFormat>
  <Paragraphs>88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Heavy</vt:lpstr>
      <vt:lpstr>Arial Bold</vt:lpstr>
      <vt:lpstr>Aptos</vt:lpstr>
      <vt:lpstr>Arial Medium</vt:lpstr>
      <vt:lpstr>League Spartan</vt:lpstr>
      <vt:lpstr>Courier New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Corp Template</dc:title>
  <dc:creator>Brierley, Kimberley</dc:creator>
  <cp:lastModifiedBy>Watton, Katie</cp:lastModifiedBy>
  <cp:revision>28</cp:revision>
  <dcterms:created xsi:type="dcterms:W3CDTF">2006-08-16T00:00:00Z</dcterms:created>
  <dcterms:modified xsi:type="dcterms:W3CDTF">2026-02-27T14:07:05Z</dcterms:modified>
  <dc:identifier>DAF-RZp0PoQ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0x0101009EE3B76781530F4CB7629FF074FB979B</vt:lpwstr>
  </property>
</Properties>
</file>